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57" r:id="rId6"/>
    <p:sldId id="267" r:id="rId7"/>
    <p:sldId id="271" r:id="rId8"/>
    <p:sldId id="272" r:id="rId9"/>
    <p:sldId id="263" r:id="rId10"/>
    <p:sldId id="264" r:id="rId11"/>
    <p:sldId id="265" r:id="rId12"/>
    <p:sldId id="266" r:id="rId13"/>
    <p:sldId id="259" r:id="rId14"/>
    <p:sldId id="268" r:id="rId15"/>
    <p:sldId id="27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5342" autoAdjust="0"/>
  </p:normalViewPr>
  <p:slideViewPr>
    <p:cSldViewPr snapToGrid="0">
      <p:cViewPr>
        <p:scale>
          <a:sx n="88" d="100"/>
          <a:sy n="88" d="100"/>
        </p:scale>
        <p:origin x="-48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90FF-6096-45F0-8671-5C01AFD03F44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EBBD-0CE2-4D8A-AC98-AD643E1FB6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28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EBBD-0CE2-4D8A-AC98-AD643E1FB6D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39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EBBD-0CE2-4D8A-AC98-AD643E1FB6D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99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23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6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51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24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86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81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2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19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54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26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64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2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66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74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4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0A3F-082A-4485-91F4-64D1F4EC1CC2}" type="datetimeFigureOut">
              <a:rPr lang="it-IT" smtClean="0"/>
              <a:t>24/06/19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EB86C2-07A9-47B8-8643-3AED13F44F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3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E4D11570-06A9-4832-92BC-84006B7EE7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07CD883-7ECC-482D-A476-0C5041D8D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5389" y="487718"/>
            <a:ext cx="3058472" cy="587615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82463D5-3358-4939-8D22-19466DDC3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59943" y="228600"/>
            <a:ext cx="2851523" cy="6638625"/>
            <a:chOff x="2487613" y="285750"/>
            <a:chExt cx="2428875" cy="5654676"/>
          </a:xfrm>
        </p:grpSpPr>
        <p:sp>
          <p:nvSpPr>
            <p:cNvPr id="77" name="Freeform 11">
              <a:extLst>
                <a:ext uri="{FF2B5EF4-FFF2-40B4-BE49-F238E27FC236}">
                  <a16:creationId xmlns="" xmlns:a16="http://schemas.microsoft.com/office/drawing/2014/main" id="{10590A95-BE73-4D19-B1B7-C0195ED141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3" name="Freeform 12">
              <a:extLst>
                <a:ext uri="{FF2B5EF4-FFF2-40B4-BE49-F238E27FC236}">
                  <a16:creationId xmlns="" xmlns:a16="http://schemas.microsoft.com/office/drawing/2014/main" id="{8122C823-4DE5-40E7-91B1-9DD9995C67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="" xmlns:a16="http://schemas.microsoft.com/office/drawing/2014/main" id="{331B69FC-0458-4592-99EE-F45A2ED5B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="" xmlns:a16="http://schemas.microsoft.com/office/drawing/2014/main" id="{D59F8FFE-B20E-44B0-BD7F-127015DC3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="" xmlns:a16="http://schemas.microsoft.com/office/drawing/2014/main" id="{D147FCD7-0119-48AF-B977-2CC5F756C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="" xmlns:a16="http://schemas.microsoft.com/office/drawing/2014/main" id="{D0ABFDEE-EA13-4982-B042-A767A5C8C7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="" xmlns:a16="http://schemas.microsoft.com/office/drawing/2014/main" id="{3315A5BB-A73F-40F8-BAA6-377DD439FB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="" xmlns:a16="http://schemas.microsoft.com/office/drawing/2014/main" id="{BB8F7156-FCAF-41B6-9914-AAE552AF2A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="" xmlns:a16="http://schemas.microsoft.com/office/drawing/2014/main" id="{A8968AEF-B045-4ACB-B811-6607DFA151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="" xmlns:a16="http://schemas.microsoft.com/office/drawing/2014/main" id="{DA0EE5ED-2B09-4685-AF5D-4D122AA635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="" xmlns:a16="http://schemas.microsoft.com/office/drawing/2014/main" id="{4CF89F2F-9E8E-424A-BB4E-2CA7CE6C30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="" xmlns:a16="http://schemas.microsoft.com/office/drawing/2014/main" id="{CE351228-EB8C-4BEF-8A1B-0A3247A7DD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DD97A104-F68F-49A9-BFB2-0151EC903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87158" y="-786"/>
            <a:ext cx="2356675" cy="6854040"/>
            <a:chOff x="6627813" y="194833"/>
            <a:chExt cx="1952625" cy="5678918"/>
          </a:xfrm>
        </p:grpSpPr>
        <p:sp>
          <p:nvSpPr>
            <p:cNvPr id="91" name="Freeform 27">
              <a:extLst>
                <a:ext uri="{FF2B5EF4-FFF2-40B4-BE49-F238E27FC236}">
                  <a16:creationId xmlns="" xmlns:a16="http://schemas.microsoft.com/office/drawing/2014/main" id="{471EB9E1-5E66-4039-99C9-D81F3C2A7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="" xmlns:a16="http://schemas.microsoft.com/office/drawing/2014/main" id="{1980CD5D-B674-498C-AB20-6A34C3C4B4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="" xmlns:a16="http://schemas.microsoft.com/office/drawing/2014/main" id="{B33EBFD9-275B-4F6D-879C-1B0898C10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="" xmlns:a16="http://schemas.microsoft.com/office/drawing/2014/main" id="{FD1A434B-B324-450C-A81D-3537CCB152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="" xmlns:a16="http://schemas.microsoft.com/office/drawing/2014/main" id="{808A1A57-F7F3-4AE6-A160-7901294F7C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="" xmlns:a16="http://schemas.microsoft.com/office/drawing/2014/main" id="{D7F19F77-4695-4BED-8852-99A34D05D5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="" xmlns:a16="http://schemas.microsoft.com/office/drawing/2014/main" id="{EFCCE7B2-0F43-480B-A0FE-F53991AB4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="" xmlns:a16="http://schemas.microsoft.com/office/drawing/2014/main" id="{F5EF6C83-F399-4E56-A6FD-515882C36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="" xmlns:a16="http://schemas.microsoft.com/office/drawing/2014/main" id="{56BE3366-FE30-4964-9E12-DBD2F62FB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="" xmlns:a16="http://schemas.microsoft.com/office/drawing/2014/main" id="{9F42004C-867C-44E8-B1E7-6FFD13F1A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="" xmlns:a16="http://schemas.microsoft.com/office/drawing/2014/main" id="{F819037C-381F-451C-A563-9358DB470B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="" xmlns:a16="http://schemas.microsoft.com/office/drawing/2014/main" id="{E4A95BE9-4A51-4154-ACA3-20986845A3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F365F2-B718-4B11-90C1-A3921500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648" y="935646"/>
            <a:ext cx="6075356" cy="38417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1600" u="sng" dirty="0"/>
              <a:t>PROGETTO ACCOGLIENZA 2019-</a:t>
            </a:r>
            <a:r>
              <a:rPr lang="it-IT" sz="1600" u="sng" dirty="0" smtClean="0"/>
              <a:t>2020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4200" dirty="0"/>
              <a:t/>
            </a:r>
            <a:br>
              <a:rPr lang="it-IT" sz="4200" dirty="0"/>
            </a:br>
            <a:r>
              <a:rPr lang="it-IT" sz="4200" dirty="0"/>
              <a:t/>
            </a:r>
            <a:br>
              <a:rPr lang="it-IT" sz="4200" dirty="0"/>
            </a:br>
            <a:r>
              <a:rPr lang="it-IT" sz="4200" b="1" dirty="0"/>
              <a:t>CHI COMINCIA     BENE…</a:t>
            </a:r>
            <a:br>
              <a:rPr lang="it-IT" sz="4200" b="1" dirty="0"/>
            </a:br>
            <a:r>
              <a:rPr lang="it-IT" sz="4200" b="1" dirty="0"/>
              <a:t>IMPARA MEGLIO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26F1123-75AC-41E9-8369-A362013E3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181" y="4777379"/>
            <a:ext cx="5319192" cy="1126283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L’apprendimento passa dalla relazione…</a:t>
            </a:r>
          </a:p>
        </p:txBody>
      </p:sp>
      <p:pic>
        <p:nvPicPr>
          <p:cNvPr id="1027" name="Picture 3" descr="image.png">
            <a:extLst>
              <a:ext uri="{FF2B5EF4-FFF2-40B4-BE49-F238E27FC236}">
                <a16:creationId xmlns="" xmlns:a16="http://schemas.microsoft.com/office/drawing/2014/main" id="{D0065104-D866-4ADA-AB94-54023B90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27" y="796615"/>
            <a:ext cx="1864568" cy="14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7930999-AB1B-4D55-B2AD-481EDCAE8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2" y="2812939"/>
            <a:ext cx="2283122" cy="1141560"/>
          </a:xfrm>
          <a:prstGeom prst="rect">
            <a:avLst/>
          </a:prstGeom>
        </p:spPr>
      </p:pic>
      <p:pic>
        <p:nvPicPr>
          <p:cNvPr id="1026" name="Picture 2" descr="Immagine che contiene oggetto&#10;&#10;Descrizione generata automaticamente">
            <a:extLst>
              <a:ext uri="{FF2B5EF4-FFF2-40B4-BE49-F238E27FC236}">
                <a16:creationId xmlns="" xmlns:a16="http://schemas.microsoft.com/office/drawing/2014/main" id="{C87BCAF1-E5C7-4AB3-B8C3-5866F47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236" y="4400259"/>
            <a:ext cx="1141559" cy="11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43BD4FDD-BDBE-41DB-B9C3-F2744BA98C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5993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Freeform 33">
            <a:extLst>
              <a:ext uri="{FF2B5EF4-FFF2-40B4-BE49-F238E27FC236}">
                <a16:creationId xmlns="" xmlns:a16="http://schemas.microsoft.com/office/drawing/2014/main" id="{7579FEA8-4CFB-4DF5-9C83-DAB3C9BEB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59934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4307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0D2B85-29CF-45A5-B45F-C041C50F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967" y="452718"/>
            <a:ext cx="8199867" cy="99923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CESENATICO: </a:t>
            </a:r>
            <a:r>
              <a:rPr lang="it-IT" sz="3600" b="1" dirty="0"/>
              <a:t>ORGANIZZAZIONE DAY 2</a:t>
            </a:r>
            <a:br>
              <a:rPr lang="it-IT" sz="3600" b="1" dirty="0"/>
            </a:br>
            <a:r>
              <a:rPr lang="it-IT" sz="1600" dirty="0"/>
              <a:t>(l’organizzazione è da intendersi in linea di massima)</a:t>
            </a:r>
            <a:endParaRPr lang="it-IT" sz="1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BE6FB7E-BCB0-4CCE-A47D-9D2F1453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85456"/>
            <a:ext cx="8946541" cy="4862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u="sng" dirty="0"/>
              <a:t>10 SETTEMBRE </a:t>
            </a:r>
          </a:p>
          <a:p>
            <a:r>
              <a:rPr lang="it-IT" dirty="0"/>
              <a:t>Ore 7.30 – 8.30: SVEGLIA E COLAZIONE</a:t>
            </a:r>
          </a:p>
          <a:p>
            <a:r>
              <a:rPr lang="it-IT" dirty="0"/>
              <a:t>Ore 9.30 – 12.00: ATTIVITA’ DEL MATTINO IN STRUTTURA E MUSEO DELLA MARINA (divisi in due gruppi)</a:t>
            </a:r>
          </a:p>
          <a:p>
            <a:r>
              <a:rPr lang="it-IT" dirty="0"/>
              <a:t>Ore 12.30 – 14.00: pranzo e tempo libero</a:t>
            </a:r>
          </a:p>
          <a:p>
            <a:r>
              <a:rPr lang="it-IT" dirty="0"/>
              <a:t>Ore 14.30 – 16.30: </a:t>
            </a:r>
            <a:r>
              <a:rPr lang="it-IT" dirty="0" smtClean="0"/>
              <a:t>ATTIVITA</a:t>
            </a:r>
            <a:r>
              <a:rPr lang="it-IT" dirty="0"/>
              <a:t>’ DEL POMERIGGIO: caccia al tesoro letteraria o scrittura per emozioni facendo riferimento ad un libro di narrativa specifico;</a:t>
            </a:r>
          </a:p>
          <a:p>
            <a:r>
              <a:rPr lang="it-IT" dirty="0"/>
              <a:t>Merenda</a:t>
            </a:r>
          </a:p>
          <a:p>
            <a:r>
              <a:rPr lang="it-IT" dirty="0"/>
              <a:t>Ore 17.00 – 18.30:  spiaggia e tempo libero</a:t>
            </a:r>
          </a:p>
          <a:p>
            <a:r>
              <a:rPr lang="it-IT" dirty="0"/>
              <a:t>Ore 19.30 CENA</a:t>
            </a:r>
          </a:p>
          <a:p>
            <a:r>
              <a:rPr lang="it-IT" dirty="0"/>
              <a:t>Ore 21.00 visita «dinamica» presso il centro vecchio di Cesenatico </a:t>
            </a:r>
          </a:p>
          <a:p>
            <a:r>
              <a:rPr lang="it-IT" dirty="0"/>
              <a:t>Ore 22.30 / 23.00 PREPARAZIONE PER LA NOTTE E LUCI SPENTE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750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7CE458B-C4EE-4A8E-A605-4A16D0D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71" y="452718"/>
            <a:ext cx="8066863" cy="96044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CESENATICO: </a:t>
            </a:r>
            <a:r>
              <a:rPr lang="it-IT" sz="3600" b="1" dirty="0"/>
              <a:t>ORGANIZZAZIONE DAY 3</a:t>
            </a:r>
            <a:br>
              <a:rPr lang="it-IT" sz="3600" b="1" dirty="0"/>
            </a:br>
            <a:r>
              <a:rPr lang="it-IT" sz="1600" dirty="0"/>
              <a:t>(l’organizzazione è da intendersi in linea di massima)</a:t>
            </a:r>
            <a:endParaRPr lang="it-IT" sz="1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FA14961-5C04-445E-B666-0D688F8B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90256"/>
            <a:ext cx="8946541" cy="4558144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u="sng" dirty="0"/>
              <a:t>11 SETTEMBRE </a:t>
            </a:r>
          </a:p>
          <a:p>
            <a:r>
              <a:rPr lang="it-IT" dirty="0"/>
              <a:t>Ore 7.30 – 8.30: SVEGLIA E COLAZIONE</a:t>
            </a:r>
          </a:p>
          <a:p>
            <a:r>
              <a:rPr lang="it-IT" dirty="0"/>
              <a:t>Ore 9.30 – 12.00: ATTIVITA’ DI «VERIFICA» DELL’ESPERIENZA E RILANCIO PER LE ATTIVITA’ A SCUOLA </a:t>
            </a:r>
          </a:p>
          <a:p>
            <a:r>
              <a:rPr lang="it-IT" dirty="0"/>
              <a:t>Ore 12.30 – 14.00: PRANZO</a:t>
            </a:r>
          </a:p>
          <a:p>
            <a:r>
              <a:rPr lang="it-IT" dirty="0"/>
              <a:t>Ore </a:t>
            </a:r>
            <a:r>
              <a:rPr lang="it-IT" dirty="0" smtClean="0"/>
              <a:t>14.00: </a:t>
            </a:r>
            <a:r>
              <a:rPr lang="it-IT" dirty="0"/>
              <a:t>PARTENZA</a:t>
            </a:r>
          </a:p>
          <a:p>
            <a:r>
              <a:rPr lang="it-IT" dirty="0"/>
              <a:t>Ore </a:t>
            </a:r>
            <a:r>
              <a:rPr lang="it-IT" dirty="0" smtClean="0"/>
              <a:t>18.00 circa: </a:t>
            </a:r>
            <a:r>
              <a:rPr lang="it-IT" dirty="0"/>
              <a:t>ARRIVO A NOVARA</a:t>
            </a:r>
          </a:p>
        </p:txBody>
      </p:sp>
    </p:spTree>
    <p:extLst>
      <p:ext uri="{BB962C8B-B14F-4D97-AF65-F5344CB8AC3E}">
        <p14:creationId xmlns:p14="http://schemas.microsoft.com/office/powerpoint/2010/main" val="420012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B417255-40DB-4496-826E-24BA49EA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NOTA BENE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2F972F-CF8A-425B-9040-B4C795E24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Sia nell’attività di Cesenatico che nell’Accoglienza a scuola, sarà utilizzato un libro che i ragazzi potranno acquistare direttamente in libreria a Cesenatico.</a:t>
            </a:r>
          </a:p>
          <a:p>
            <a:pPr marL="0" indent="0" algn="just">
              <a:buNone/>
            </a:pPr>
            <a:r>
              <a:rPr lang="it-IT" dirty="0"/>
              <a:t>(per questo sarà necessario dare ai ragazzi circa 15 euro per l’acquisto del libro)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u="sng" dirty="0"/>
              <a:t>Questione cellulari</a:t>
            </a:r>
            <a:r>
              <a:rPr lang="it-IT" dirty="0"/>
              <a:t>: per facilitare la socializzazione e la conoscenza fra i ragazzi e con gli adulti, i telefonini verranno custoditi dagli insegnanti. Saranno riconsegnati dalle </a:t>
            </a:r>
            <a:r>
              <a:rPr lang="it-IT" dirty="0" smtClean="0"/>
              <a:t>19.00 </a:t>
            </a:r>
            <a:r>
              <a:rPr lang="it-IT" dirty="0"/>
              <a:t>alle </a:t>
            </a:r>
            <a:r>
              <a:rPr lang="it-IT" dirty="0" smtClean="0"/>
              <a:t>21.00 </a:t>
            </a:r>
            <a:r>
              <a:rPr lang="it-IT" dirty="0"/>
              <a:t>per ricarica e comunicazione con le famiglie </a:t>
            </a:r>
          </a:p>
        </p:txBody>
      </p:sp>
    </p:spTree>
    <p:extLst>
      <p:ext uri="{BB962C8B-B14F-4D97-AF65-F5344CB8AC3E}">
        <p14:creationId xmlns:p14="http://schemas.microsoft.com/office/powerpoint/2010/main" val="17186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884BBC8-B6A9-43E1-B108-59A3F287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277"/>
          </a:xfrm>
        </p:spPr>
        <p:txBody>
          <a:bodyPr/>
          <a:lstStyle/>
          <a:p>
            <a:r>
              <a:rPr lang="it-IT" b="1" dirty="0"/>
              <a:t>ACCOGLIENZA 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90E8477-7162-4A08-B972-3300DCC3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4798"/>
            <a:ext cx="11108871" cy="50311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u="sng" dirty="0"/>
              <a:t>Due momenti principali</a:t>
            </a:r>
          </a:p>
          <a:p>
            <a:pPr algn="just">
              <a:buFontTx/>
              <a:buChar char="-"/>
            </a:pPr>
            <a:r>
              <a:rPr lang="it-IT" sz="1900" b="1" dirty="0"/>
              <a:t>Attività specifiche sul </a:t>
            </a:r>
            <a:r>
              <a:rPr lang="it-IT" sz="1900" b="1" u="sng" dirty="0"/>
              <a:t>metodo SENZA ZAINO</a:t>
            </a:r>
            <a:r>
              <a:rPr lang="it-IT" sz="1900" b="1" dirty="0"/>
              <a:t> a carico dei docenti.</a:t>
            </a:r>
          </a:p>
          <a:p>
            <a:pPr marL="0" indent="0" algn="just">
              <a:buNone/>
            </a:pPr>
            <a:r>
              <a:rPr lang="it-IT" sz="1900" dirty="0"/>
              <a:t>È fondamentale partire fin dall’inizio ad istruire i ragazzi sulle specificità del metodo, così da renderli progressivamente competenti. Tutti gli studenti in ingresso e le loro famiglie arrivano da esperienze di scuola tradizionale. Se da una parte ciò rende tutti allineati sulla medesima linea di partenza, </a:t>
            </a:r>
            <a:r>
              <a:rPr lang="it-IT" sz="1900" dirty="0" smtClean="0"/>
              <a:t>dall’altra </a:t>
            </a:r>
            <a:r>
              <a:rPr lang="it-IT" sz="1900" dirty="0"/>
              <a:t>parte genera confusione, aspettative </a:t>
            </a:r>
            <a:r>
              <a:rPr lang="it-IT" sz="1900" dirty="0" smtClean="0"/>
              <a:t>e </a:t>
            </a:r>
            <a:r>
              <a:rPr lang="it-IT" sz="1900" dirty="0"/>
              <a:t>timori. </a:t>
            </a:r>
          </a:p>
          <a:p>
            <a:pPr marL="0" indent="0" algn="just">
              <a:buNone/>
            </a:pPr>
            <a:endParaRPr lang="it-IT" sz="1700" dirty="0"/>
          </a:p>
          <a:p>
            <a:pPr algn="just">
              <a:buFontTx/>
              <a:buChar char="-"/>
            </a:pPr>
            <a:r>
              <a:rPr lang="it-IT" sz="1900" b="1" dirty="0"/>
              <a:t>Attività a carico di personale psicologico ed educativo di Associazione Confronti, specifiche su: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sz="2000" u="sng" dirty="0"/>
              <a:t>Dinamiche di gruppo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sz="2000" u="sng" dirty="0"/>
              <a:t>Ambientamento e progressiva costruzione della propria comfort zone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sz="2000" u="sng" dirty="0"/>
              <a:t>Conoscenza di sé e degli altri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sz="2000" u="sng" dirty="0"/>
              <a:t>Creazione del gruppo classe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sz="2000" u="sng" dirty="0"/>
              <a:t>Osservazioni preventive per la composizione definitiva delle classi ed eventuali aspetti di criticità </a:t>
            </a:r>
          </a:p>
          <a:p>
            <a:pPr algn="ctr"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85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A5E569B-FEB9-4F3C-AC45-E993FF1C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246"/>
          </a:xfrm>
        </p:spPr>
        <p:txBody>
          <a:bodyPr>
            <a:normAutofit fontScale="90000"/>
          </a:bodyPr>
          <a:lstStyle/>
          <a:p>
            <a:r>
              <a:rPr lang="it-IT" sz="2400" b="1" dirty="0"/>
              <a:t>ACCOGLIENZA A SCUOLA – schema riassuntivo</a:t>
            </a:r>
            <a:br>
              <a:rPr lang="it-IT" sz="2400" b="1" dirty="0"/>
            </a:br>
            <a:r>
              <a:rPr lang="it-IT" sz="2000" dirty="0"/>
              <a:t>nelle mattine del </a:t>
            </a:r>
            <a:r>
              <a:rPr lang="it-IT" sz="2000" b="1" dirty="0"/>
              <a:t>12-13 settembre</a:t>
            </a:r>
            <a:br>
              <a:rPr lang="it-IT" sz="2000" b="1" dirty="0"/>
            </a:br>
            <a:r>
              <a:rPr lang="it-IT" sz="2000" dirty="0"/>
              <a:t>e nella settimana </a:t>
            </a:r>
            <a:r>
              <a:rPr lang="it-IT" sz="2000" b="1" dirty="0"/>
              <a:t>dal 16 al 20 settembre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="" xmlns:a16="http://schemas.microsoft.com/office/drawing/2014/main" id="{8511DDE9-E340-4838-85B0-99017DC95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248320"/>
              </p:ext>
            </p:extLst>
          </p:nvPr>
        </p:nvGraphicFramePr>
        <p:xfrm>
          <a:off x="1461945" y="1905457"/>
          <a:ext cx="10315747" cy="450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891">
                  <a:extLst>
                    <a:ext uri="{9D8B030D-6E8A-4147-A177-3AD203B41FA5}">
                      <a16:colId xmlns="" xmlns:a16="http://schemas.microsoft.com/office/drawing/2014/main" val="4202366083"/>
                    </a:ext>
                  </a:extLst>
                </a:gridCol>
                <a:gridCol w="1455476">
                  <a:extLst>
                    <a:ext uri="{9D8B030D-6E8A-4147-A177-3AD203B41FA5}">
                      <a16:colId xmlns="" xmlns:a16="http://schemas.microsoft.com/office/drawing/2014/main" val="330993287"/>
                    </a:ext>
                  </a:extLst>
                </a:gridCol>
                <a:gridCol w="1455476">
                  <a:extLst>
                    <a:ext uri="{9D8B030D-6E8A-4147-A177-3AD203B41FA5}">
                      <a16:colId xmlns="" xmlns:a16="http://schemas.microsoft.com/office/drawing/2014/main" val="797612399"/>
                    </a:ext>
                  </a:extLst>
                </a:gridCol>
                <a:gridCol w="1455476">
                  <a:extLst>
                    <a:ext uri="{9D8B030D-6E8A-4147-A177-3AD203B41FA5}">
                      <a16:colId xmlns="" xmlns:a16="http://schemas.microsoft.com/office/drawing/2014/main" val="4288819729"/>
                    </a:ext>
                  </a:extLst>
                </a:gridCol>
                <a:gridCol w="1455476">
                  <a:extLst>
                    <a:ext uri="{9D8B030D-6E8A-4147-A177-3AD203B41FA5}">
                      <a16:colId xmlns="" xmlns:a16="http://schemas.microsoft.com/office/drawing/2014/main" val="2869233085"/>
                    </a:ext>
                  </a:extLst>
                </a:gridCol>
                <a:gridCol w="1455476">
                  <a:extLst>
                    <a:ext uri="{9D8B030D-6E8A-4147-A177-3AD203B41FA5}">
                      <a16:colId xmlns="" xmlns:a16="http://schemas.microsoft.com/office/drawing/2014/main" val="4158673998"/>
                    </a:ext>
                  </a:extLst>
                </a:gridCol>
                <a:gridCol w="1455476">
                  <a:extLst>
                    <a:ext uri="{9D8B030D-6E8A-4147-A177-3AD203B41FA5}">
                      <a16:colId xmlns="" xmlns:a16="http://schemas.microsoft.com/office/drawing/2014/main" val="352439730"/>
                    </a:ext>
                  </a:extLst>
                </a:gridCol>
              </a:tblGrid>
              <a:tr h="36964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7529574"/>
                  </a:ext>
                </a:extLst>
              </a:tr>
              <a:tr h="2161421">
                <a:tc>
                  <a:txBody>
                    <a:bodyPr/>
                    <a:lstStyle/>
                    <a:p>
                      <a:r>
                        <a:rPr lang="it-IT" dirty="0"/>
                        <a:t>PER TRE MODULI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Attività specifiche sul </a:t>
                      </a:r>
                      <a:r>
                        <a:rPr kumimoji="0" lang="it-IT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metodo SENZA ZAINO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a carico dei docenti;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Attività a carico di personale psicologico ed educativo di Associazione Confronti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Attività specifiche sul </a:t>
                      </a:r>
                      <a:r>
                        <a:rPr kumimoji="0" lang="it-IT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metodo SENZA ZAINO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a carico dei docenti;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Attività a carico di personale psicologico ed educativo di Associazione Confronti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Attività specifiche sul </a:t>
                      </a:r>
                      <a:r>
                        <a:rPr kumimoji="0" lang="it-IT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metodo SENZA ZAINO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a carico dei docenti;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Attività a carico di personale psicologico ed educativo di Associazione Confronti;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7877624"/>
                  </a:ext>
                </a:extLst>
              </a:tr>
              <a:tr h="1969749">
                <a:tc>
                  <a:txBody>
                    <a:bodyPr/>
                    <a:lstStyle/>
                    <a:p>
                      <a:r>
                        <a:rPr lang="it-IT" dirty="0"/>
                        <a:t>NEI SUCCESSIVI TRE MODULI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Attività a carico di personale psicologico ed educativo di Associazione Confronti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Attività specifiche sul </a:t>
                      </a:r>
                      <a:r>
                        <a:rPr kumimoji="0" lang="it-IT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metodo SENZA ZAINO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carico dei docenti;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Attività a carico di personale psicologico ed educativo di Associazione Confronti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Attività specifiche sul </a:t>
                      </a:r>
                      <a:r>
                        <a:rPr kumimoji="0" lang="it-IT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metodo SENZA ZAINO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carico dei docenti;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Attività a carico di personale psicologico ed educativo di Associazione Confronti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Attività specifiche sul </a:t>
                      </a:r>
                      <a:r>
                        <a:rPr kumimoji="0" lang="it-IT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metodo SENZA ZAINO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carico dei docenti;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626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9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persona, tavolo, ufficio&#10;&#10;Descrizione generata automaticamente">
            <a:extLst>
              <a:ext uri="{FF2B5EF4-FFF2-40B4-BE49-F238E27FC236}">
                <a16:creationId xmlns="" xmlns:a16="http://schemas.microsoft.com/office/drawing/2014/main" id="{10BD0624-F550-4A23-8609-012392607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6" y="2895600"/>
            <a:ext cx="5049783" cy="3750129"/>
          </a:xfrm>
          <a:prstGeom prst="rect">
            <a:avLst/>
          </a:prstGeom>
        </p:spPr>
      </p:pic>
      <p:pic>
        <p:nvPicPr>
          <p:cNvPr id="7" name="Immagine 6" descr="Immagine che contiene persona, gruppo, sipario, inpiedi&#10;&#10;Descrizione generata automaticamente">
            <a:extLst>
              <a:ext uri="{FF2B5EF4-FFF2-40B4-BE49-F238E27FC236}">
                <a16:creationId xmlns="" xmlns:a16="http://schemas.microsoft.com/office/drawing/2014/main" id="{22BD0821-2AC3-4575-BE03-B19154204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43" y="205886"/>
            <a:ext cx="6146911" cy="47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809BB6-2C87-4061-BE0B-560AFBE3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8556"/>
          </a:xfrm>
        </p:spPr>
        <p:txBody>
          <a:bodyPr>
            <a:normAutofit/>
          </a:bodyPr>
          <a:lstStyle/>
          <a:p>
            <a:r>
              <a:rPr lang="it-IT" sz="2400" b="1" dirty="0"/>
              <a:t>PERSONALE PRESENTE A CESENATICO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11768F2-DB41-427B-BFBD-EF6BF42F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1255"/>
            <a:ext cx="8915400" cy="4604853"/>
          </a:xfrm>
        </p:spPr>
        <p:txBody>
          <a:bodyPr/>
          <a:lstStyle/>
          <a:p>
            <a:r>
              <a:rPr lang="it-IT" dirty="0"/>
              <a:t>6 DOCENTI per i gruppi-classe più docenti di sostegno; </a:t>
            </a:r>
          </a:p>
          <a:p>
            <a:r>
              <a:rPr lang="it-IT" dirty="0"/>
              <a:t>6 EDUCATORI DEL CAMPUS;</a:t>
            </a:r>
          </a:p>
          <a:p>
            <a:r>
              <a:rPr lang="it-IT" dirty="0"/>
              <a:t>3 OPERATORI DELL’ASSOCIAZIONE CONFRONTI (psicologi ed educatori professionali)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b="1" dirty="0"/>
              <a:t>PERSONALE ACCOGLIENZA A SCUOLA</a:t>
            </a:r>
          </a:p>
          <a:p>
            <a:r>
              <a:rPr lang="it-IT" dirty="0"/>
              <a:t>Insegnanti;</a:t>
            </a:r>
          </a:p>
          <a:p>
            <a:r>
              <a:rPr lang="it-IT" dirty="0"/>
              <a:t>Psicologi ed Educatori professionali di Associazione Confronti;</a:t>
            </a:r>
          </a:p>
          <a:p>
            <a:r>
              <a:rPr lang="it-IT" dirty="0"/>
              <a:t>Psicologa di Istituto;</a:t>
            </a:r>
          </a:p>
        </p:txBody>
      </p:sp>
    </p:spTree>
    <p:extLst>
      <p:ext uri="{BB962C8B-B14F-4D97-AF65-F5344CB8AC3E}">
        <p14:creationId xmlns:p14="http://schemas.microsoft.com/office/powerpoint/2010/main" val="315469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CC495E2-C206-41F1-BC97-3A3A82CC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ACCOGLIENZA: perché dedicare tempo ed energie?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298686C-11E6-418D-9845-21901579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28872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Il </a:t>
            </a:r>
            <a:r>
              <a:rPr lang="it-IT" b="1" u="sng" dirty="0"/>
              <a:t>passaggio</a:t>
            </a:r>
            <a:r>
              <a:rPr lang="it-IT" dirty="0"/>
              <a:t> da un ordine di scuola al successivo rappresenta per l’alunno e per le famiglie un </a:t>
            </a:r>
            <a:r>
              <a:rPr lang="it-IT" b="1" u="sng" dirty="0"/>
              <a:t>momento particolarmente delicato</a:t>
            </a:r>
            <a:r>
              <a:rPr lang="it-IT" b="1" dirty="0"/>
              <a:t>.</a:t>
            </a:r>
          </a:p>
          <a:p>
            <a:pPr algn="just"/>
            <a:r>
              <a:rPr lang="it-IT" dirty="0"/>
              <a:t>Tale passaggio è accompagnato da </a:t>
            </a:r>
            <a:r>
              <a:rPr lang="it-IT" b="1" u="sng" dirty="0"/>
              <a:t>timori, interrogativi, emozioni contrapposte. </a:t>
            </a:r>
          </a:p>
          <a:p>
            <a:pPr algn="just"/>
            <a:r>
              <a:rPr lang="it-IT" dirty="0"/>
              <a:t>Gli alunni troveranno nuove organizzazioni, nuove relazioni, nuovi insegnanti e nuovi compagni con cui confrontarsi e mettersi in gioco: elementi di </a:t>
            </a:r>
            <a:r>
              <a:rPr lang="it-IT" b="1" u="sng" dirty="0"/>
              <a:t>incertezza che necessitano di attenzione e supporto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Tutto questo in un ambiente che per sua specificità è strutturato con un assetto completamente differente dall’ambiente più materno e accudente della scuola primaria, ovvero un </a:t>
            </a:r>
            <a:r>
              <a:rPr lang="it-IT" b="1" u="sng" dirty="0"/>
              <a:t>contesto nel quale le richieste di autonomia e competenze organizzative di studio diventano sempre più contingenti e pressanti.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128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CA94C1-3181-45F5-A9E9-68C9CB40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ACCOGLIENZA: perché dedicare tempo ed energie?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3FBE1A2-E37C-4098-8A86-713D2B2E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14965"/>
            <a:ext cx="8915400" cy="4550098"/>
          </a:xfrm>
        </p:spPr>
        <p:txBody>
          <a:bodyPr>
            <a:normAutofit/>
          </a:bodyPr>
          <a:lstStyle/>
          <a:p>
            <a:pPr algn="just"/>
            <a:r>
              <a:rPr lang="it-IT" b="1" u="sng" dirty="0"/>
              <a:t>Questo passaggio </a:t>
            </a:r>
            <a:r>
              <a:rPr lang="it-IT" dirty="0"/>
              <a:t>è certamente un traguardo importante e caricato di molte </a:t>
            </a:r>
            <a:r>
              <a:rPr lang="it-IT" b="1" u="sng" dirty="0"/>
              <a:t>aspettative</a:t>
            </a:r>
            <a:r>
              <a:rPr lang="it-IT" dirty="0"/>
              <a:t>, ma </a:t>
            </a:r>
            <a:r>
              <a:rPr lang="it-IT" b="1" dirty="0"/>
              <a:t>al contempo </a:t>
            </a:r>
            <a:r>
              <a:rPr lang="it-IT" dirty="0"/>
              <a:t>è vissuto con </a:t>
            </a:r>
            <a:r>
              <a:rPr lang="it-IT" b="1" u="sng" dirty="0"/>
              <a:t>timore e preoccupazioni</a:t>
            </a:r>
            <a:r>
              <a:rPr lang="it-IT" dirty="0"/>
              <a:t>. Ogni cambio di ordine scolastico, ogni passaggio da una fase evolutiva alla successiva, implica per i protagonisti gioie e timori, ansie ed aspettative.  L’insieme di questi vissuti è al contempo </a:t>
            </a:r>
            <a:r>
              <a:rPr lang="it-IT" b="1" u="sng" dirty="0"/>
              <a:t>risorsa e complicazione. </a:t>
            </a:r>
          </a:p>
          <a:p>
            <a:pPr algn="just"/>
            <a:r>
              <a:rPr lang="it-IT" b="1" u="sng" dirty="0"/>
              <a:t>Risorsa poiché la spinta evolutiva e di crescita </a:t>
            </a:r>
            <a:r>
              <a:rPr lang="it-IT" dirty="0"/>
              <a:t>di un bambino che entra nella </a:t>
            </a:r>
            <a:r>
              <a:rPr lang="it-IT" b="1" u="sng" dirty="0"/>
              <a:t>preadolescenza</a:t>
            </a:r>
            <a:r>
              <a:rPr lang="it-IT" dirty="0"/>
              <a:t> può essere un’alleata fondamentale per i nuovi </a:t>
            </a:r>
            <a:r>
              <a:rPr lang="it-IT" dirty="0" smtClean="0"/>
              <a:t>compiti </a:t>
            </a:r>
            <a:r>
              <a:rPr lang="it-IT" dirty="0"/>
              <a:t>specifici richiesti, siano essi di ordine relazionale, cognitivo, comportamentale. </a:t>
            </a:r>
          </a:p>
          <a:p>
            <a:pPr algn="just"/>
            <a:r>
              <a:rPr lang="it-IT" b="1" u="sng" dirty="0"/>
              <a:t>Complicazione</a:t>
            </a:r>
            <a:r>
              <a:rPr lang="it-IT" dirty="0"/>
              <a:t> </a:t>
            </a:r>
            <a:r>
              <a:rPr lang="it-IT" b="1" u="sng" dirty="0"/>
              <a:t>perché espone </a:t>
            </a:r>
            <a:r>
              <a:rPr lang="it-IT" dirty="0"/>
              <a:t>i bambini ad una </a:t>
            </a:r>
            <a:r>
              <a:rPr lang="it-IT" b="1" u="sng" dirty="0"/>
              <a:t>maggiore fragilità. Fragilità emotiva e cognitiva</a:t>
            </a:r>
            <a:r>
              <a:rPr lang="it-IT" b="1" dirty="0"/>
              <a:t> </a:t>
            </a:r>
            <a:r>
              <a:rPr lang="it-IT" dirty="0"/>
              <a:t>per le inevitabili frustrazioni e aspettative disattese che un bambino incontrerà mettendosi in gioco in un contesto così differente da quello della scuola primaria.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69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4B322BA-D23E-4705-96C6-96C2821E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235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OBIETTIVI </a:t>
            </a:r>
            <a:r>
              <a:rPr lang="it-IT" sz="2800" b="1" dirty="0"/>
              <a:t>DEL PROGETTO ACCOGLIENZA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68CDD89-872D-4BFD-B975-00BB4A62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9074"/>
            <a:ext cx="8915400" cy="3818213"/>
          </a:xfrm>
        </p:spPr>
        <p:txBody>
          <a:bodyPr>
            <a:normAutofit/>
          </a:bodyPr>
          <a:lstStyle/>
          <a:p>
            <a:pPr lvl="0"/>
            <a:endParaRPr lang="it-IT" dirty="0"/>
          </a:p>
          <a:p>
            <a:pPr lvl="0" algn="just"/>
            <a:r>
              <a:rPr lang="it-IT" dirty="0"/>
              <a:t>Promuovere il </a:t>
            </a:r>
            <a:r>
              <a:rPr lang="it-IT" b="1" u="sng" dirty="0"/>
              <a:t>benessere scolastico</a:t>
            </a:r>
            <a:r>
              <a:rPr lang="it-IT" b="1" dirty="0"/>
              <a:t> </a:t>
            </a:r>
            <a:r>
              <a:rPr lang="it-IT" dirty="0"/>
              <a:t>(NON significa assenza di frustrazione e voti alti</a:t>
            </a:r>
            <a:r>
              <a:rPr lang="it-IT" dirty="0" smtClean="0"/>
              <a:t>);</a:t>
            </a:r>
            <a:endParaRPr lang="it-IT" dirty="0"/>
          </a:p>
          <a:p>
            <a:pPr lvl="0" algn="just"/>
            <a:r>
              <a:rPr lang="it-IT" b="1" u="sng" dirty="0"/>
              <a:t>Intercettare</a:t>
            </a:r>
            <a:r>
              <a:rPr lang="it-IT" u="sng" dirty="0"/>
              <a:t> preventivamente </a:t>
            </a:r>
            <a:r>
              <a:rPr lang="it-IT" b="1" u="sng" dirty="0"/>
              <a:t>situazioni di rischio e di disagio</a:t>
            </a:r>
            <a:r>
              <a:rPr lang="it-IT" dirty="0"/>
              <a:t>;</a:t>
            </a:r>
          </a:p>
          <a:p>
            <a:pPr lvl="0" algn="just"/>
            <a:r>
              <a:rPr lang="it-IT" dirty="0"/>
              <a:t>Creare un ambiente </a:t>
            </a:r>
            <a:r>
              <a:rPr lang="it-IT" b="1" u="sng" dirty="0"/>
              <a:t>progressivamente familiare</a:t>
            </a:r>
            <a:r>
              <a:rPr lang="it-IT" b="1" dirty="0"/>
              <a:t> </a:t>
            </a:r>
            <a:r>
              <a:rPr lang="it-IT" dirty="0"/>
              <a:t>per ciò che riguarda gli aspetti logistici, didattici, relazionali;</a:t>
            </a:r>
          </a:p>
          <a:p>
            <a:pPr lvl="0" algn="just"/>
            <a:r>
              <a:rPr lang="it-IT" dirty="0"/>
              <a:t>Promuovere il </a:t>
            </a:r>
            <a:r>
              <a:rPr lang="it-IT" b="1" u="sng" dirty="0"/>
              <a:t>senso di appartenenza alla nuova realtà scolastica </a:t>
            </a:r>
            <a:r>
              <a:rPr lang="it-IT" dirty="0"/>
              <a:t>attraverso la conoscenza delle sue regole e dei suoi specifici strumenti di lavoro; </a:t>
            </a:r>
          </a:p>
          <a:p>
            <a:pPr lvl="0" algn="just"/>
            <a:r>
              <a:rPr lang="it-IT" b="1" u="sng" dirty="0"/>
              <a:t>Combattere il fenomeno della dispersione scolastica</a:t>
            </a:r>
            <a:r>
              <a:rPr lang="it-IT" dirty="0"/>
              <a:t>;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10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C112ED6-FB1B-4E1C-91A3-942675C9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ACCOGLIENZA CLASSI PRIME </a:t>
            </a:r>
            <a:br>
              <a:rPr lang="it-IT" b="1" dirty="0"/>
            </a:br>
            <a:r>
              <a:rPr lang="it-IT" sz="2700" b="1" dirty="0"/>
              <a:t>S</a:t>
            </a:r>
            <a:r>
              <a:rPr lang="it-IT" sz="2700" b="1" dirty="0" smtClean="0"/>
              <a:t>econdaria </a:t>
            </a:r>
            <a:r>
              <a:rPr lang="it-IT" sz="2700" b="1" dirty="0"/>
              <a:t>di </a:t>
            </a:r>
            <a:r>
              <a:rPr lang="it-IT" sz="2700" b="1" dirty="0" smtClean="0"/>
              <a:t>Primo </a:t>
            </a:r>
            <a:r>
              <a:rPr lang="it-IT" sz="2700" b="1" dirty="0"/>
              <a:t>G</a:t>
            </a:r>
            <a:r>
              <a:rPr lang="it-IT" sz="2700" b="1" dirty="0" smtClean="0"/>
              <a:t>rado </a:t>
            </a:r>
            <a:endParaRPr lang="it-IT" sz="27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6B7393D-4E6E-42BE-B7D0-4AA87265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Nell’ambito di iniziative che prestino </a:t>
            </a:r>
            <a:r>
              <a:rPr lang="it-IT" b="1" dirty="0"/>
              <a:t>attenzione al benessere scolastico </a:t>
            </a:r>
            <a:r>
              <a:rPr lang="it-IT" dirty="0"/>
              <a:t>degli alunni, ANCHE per facilitarne l’apprendimento, si propone un </a:t>
            </a:r>
            <a:r>
              <a:rPr lang="it-IT" b="1" dirty="0"/>
              <a:t>PROGETTO ACCOGLIENZA</a:t>
            </a:r>
            <a:r>
              <a:rPr lang="it-IT" dirty="0"/>
              <a:t> diviso in due macro aree: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b="1" u="sng" dirty="0"/>
              <a:t>Residenziale a Cesenatico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b="1" u="sng" dirty="0"/>
              <a:t>Accoglienza a scuola nei giorni: 12-13  settembre e dal 16 al 20 settembre</a:t>
            </a:r>
          </a:p>
        </p:txBody>
      </p:sp>
    </p:spTree>
    <p:extLst>
      <p:ext uri="{BB962C8B-B14F-4D97-AF65-F5344CB8AC3E}">
        <p14:creationId xmlns:p14="http://schemas.microsoft.com/office/powerpoint/2010/main" val="67368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albero, esterni, parco&#10;&#10;Descrizione generata automaticamente">
            <a:extLst>
              <a:ext uri="{FF2B5EF4-FFF2-40B4-BE49-F238E27FC236}">
                <a16:creationId xmlns="" xmlns:a16="http://schemas.microsoft.com/office/drawing/2014/main" id="{C06F0589-2DDA-4B3D-BD27-BCBFDF029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4" y="253538"/>
            <a:ext cx="9030046" cy="63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arete, interni, pavimento, persona&#10;&#10;Descrizione generata automaticamente">
            <a:extLst>
              <a:ext uri="{FF2B5EF4-FFF2-40B4-BE49-F238E27FC236}">
                <a16:creationId xmlns="" xmlns:a16="http://schemas.microsoft.com/office/drawing/2014/main" id="{47CBD8BE-6E5D-4B86-B8AF-8F1B3350B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36" y="1213757"/>
            <a:ext cx="3522890" cy="46971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37425F3-4DA7-4563-8085-45CEE0680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186541"/>
            <a:ext cx="5888280" cy="46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4699877-13E3-4FC1-B91B-2A8A8FA76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C4CB122-E2DC-4CA5-8B6F-B49249C78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7AB22E03-3087-4988-9DB5-572918FB95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4B2A5927-4A36-47DC-BF12-54A96B456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 descr="Immagine che contiene persona, interni, pavimento, gruppo&#10;&#10;Descrizione generata automaticamente">
            <a:extLst>
              <a:ext uri="{FF2B5EF4-FFF2-40B4-BE49-F238E27FC236}">
                <a16:creationId xmlns="" xmlns:a16="http://schemas.microsoft.com/office/drawing/2014/main" id="{E6EEBF35-78F0-451C-ADAA-0E306F033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89" y="659027"/>
            <a:ext cx="7190212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D2AD9B-0116-4FC8-B7E8-3B7DC8D9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676" y="452718"/>
            <a:ext cx="8172158" cy="88286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CESENATICO: </a:t>
            </a:r>
            <a:r>
              <a:rPr lang="it-IT" sz="3600" b="1" dirty="0"/>
              <a:t>ORGANIZZAZIONE DAY 1</a:t>
            </a:r>
            <a:br>
              <a:rPr lang="it-IT" sz="3600" b="1" dirty="0"/>
            </a:br>
            <a:r>
              <a:rPr lang="it-IT" sz="1600" dirty="0"/>
              <a:t>(l’organizzazione è da intendersi in linea di massima)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192E1D9-7775-40F5-A387-254DFD59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73630"/>
            <a:ext cx="8946541" cy="45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/>
              <a:t>9 settembre</a:t>
            </a:r>
          </a:p>
          <a:p>
            <a:pPr>
              <a:buFontTx/>
              <a:buChar char="-"/>
            </a:pPr>
            <a:r>
              <a:rPr lang="it-IT" dirty="0"/>
              <a:t>Ore </a:t>
            </a:r>
            <a:r>
              <a:rPr lang="it-IT" dirty="0" smtClean="0"/>
              <a:t>7.00: </a:t>
            </a:r>
            <a:r>
              <a:rPr lang="it-IT" dirty="0"/>
              <a:t>Partenza da Novara </a:t>
            </a:r>
          </a:p>
          <a:p>
            <a:pPr>
              <a:buFontTx/>
              <a:buChar char="-"/>
            </a:pPr>
            <a:r>
              <a:rPr lang="it-IT" dirty="0"/>
              <a:t>Ore 12.00 circa: arrivo a Cesenatico (verrà inviata una mail dalla segreteria a tutte le famiglie per comunicare l’arrivo in struttura)</a:t>
            </a:r>
          </a:p>
          <a:p>
            <a:pPr>
              <a:buFontTx/>
              <a:buChar char="-"/>
            </a:pPr>
            <a:r>
              <a:rPr lang="it-IT" dirty="0"/>
              <a:t>Ore 12.30 – 13.30 PRANZO</a:t>
            </a:r>
          </a:p>
          <a:p>
            <a:pPr>
              <a:buFontTx/>
              <a:buChar char="-"/>
            </a:pPr>
            <a:r>
              <a:rPr lang="it-IT" dirty="0"/>
              <a:t>Ore 14.00 - 16.30 ATTIVITA’</a:t>
            </a:r>
          </a:p>
          <a:p>
            <a:pPr>
              <a:buFontTx/>
              <a:buChar char="-"/>
            </a:pPr>
            <a:r>
              <a:rPr lang="it-IT" dirty="0"/>
              <a:t>Merenda</a:t>
            </a:r>
          </a:p>
          <a:p>
            <a:pPr>
              <a:buFontTx/>
              <a:buChar char="-"/>
            </a:pPr>
            <a:r>
              <a:rPr lang="it-IT" dirty="0"/>
              <a:t>Ore 17.00 – 18.30 spiaggia e tempo libero</a:t>
            </a:r>
          </a:p>
          <a:p>
            <a:pPr>
              <a:buFontTx/>
              <a:buChar char="-"/>
            </a:pPr>
            <a:r>
              <a:rPr lang="it-IT" dirty="0"/>
              <a:t>Ore 19.30 CENA</a:t>
            </a:r>
          </a:p>
          <a:p>
            <a:pPr>
              <a:buFontTx/>
              <a:buChar char="-"/>
            </a:pPr>
            <a:r>
              <a:rPr lang="it-IT" dirty="0"/>
              <a:t>Ore 21.00 serata con attività organizzate</a:t>
            </a:r>
          </a:p>
          <a:p>
            <a:pPr>
              <a:buFontTx/>
              <a:buChar char="-"/>
            </a:pPr>
            <a:r>
              <a:rPr lang="it-IT" dirty="0"/>
              <a:t>Ore 22.30 / 23.00 PREPARAZIONE PER LA NOTTE E LUCI SPENTE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421886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1049</Words>
  <Application>Microsoft Macintosh PowerPoint</Application>
  <PresentationFormat>Personalizzato</PresentationFormat>
  <Paragraphs>106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Filo</vt:lpstr>
      <vt:lpstr>PROGETTO ACCOGLIENZA 2019-2020   CHI COMINCIA     BENE… IMPARA MEGLIO</vt:lpstr>
      <vt:lpstr>ACCOGLIENZA: perché dedicare tempo ed energie?</vt:lpstr>
      <vt:lpstr>ACCOGLIENZA: perché dedicare tempo ed energie?</vt:lpstr>
      <vt:lpstr>OBIETTIVI DEL PROGETTO ACCOGLIENZA</vt:lpstr>
      <vt:lpstr>ACCOGLIENZA CLASSI PRIME  Secondaria di Primo Grado </vt:lpstr>
      <vt:lpstr>Presentazione di PowerPoint</vt:lpstr>
      <vt:lpstr>Presentazione di PowerPoint</vt:lpstr>
      <vt:lpstr>Presentazione di PowerPoint</vt:lpstr>
      <vt:lpstr>CESENATICO: ORGANIZZAZIONE DAY 1 (l’organizzazione è da intendersi in linea di massima)</vt:lpstr>
      <vt:lpstr>CESENATICO: ORGANIZZAZIONE DAY 2 (l’organizzazione è da intendersi in linea di massima)</vt:lpstr>
      <vt:lpstr>CESENATICO: ORGANIZZAZIONE DAY 3 (l’organizzazione è da intendersi in linea di massima)</vt:lpstr>
      <vt:lpstr>NOTA BENE</vt:lpstr>
      <vt:lpstr>ACCOGLIENZA A SCUOLA</vt:lpstr>
      <vt:lpstr>ACCOGLIENZA A SCUOLA – schema riassuntivo nelle mattine del 12-13 settembre e nella settimana dal 16 al 20 settembre</vt:lpstr>
      <vt:lpstr>Presentazione di PowerPoint</vt:lpstr>
      <vt:lpstr>PERSONALE PRESENTE A CESENATICO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ACCOGLIENZA 2019-2010   CHI COMINCIA     BENE… IMPARA MEGLIO</dc:title>
  <dc:creator>Valentina Demarchi</dc:creator>
  <cp:lastModifiedBy>Manuela -</cp:lastModifiedBy>
  <cp:revision>9</cp:revision>
  <dcterms:created xsi:type="dcterms:W3CDTF">2019-06-24T14:23:21Z</dcterms:created>
  <dcterms:modified xsi:type="dcterms:W3CDTF">2019-06-24T22:00:38Z</dcterms:modified>
</cp:coreProperties>
</file>